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62" r:id="rId10"/>
    <p:sldId id="263" r:id="rId11"/>
    <p:sldId id="274" r:id="rId12"/>
    <p:sldId id="275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r5XI+QAZVzBWfOjKQ5rAmAJ4I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6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5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81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31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04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b="-32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10752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2006.11239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PROPOSAL DEFENSE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“Text-to-image Generation”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27580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Neha Shrestha (24287 / 7</a:t>
            </a:r>
            <a:r>
              <a:rPr lang="en-US" sz="32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Norden Ghising Tamang (24290 / 7</a:t>
            </a:r>
            <a:r>
              <a:rPr lang="en-US" sz="32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4.3.	Algorithms / Methods / Theory</a:t>
            </a:r>
            <a:endParaRPr dirty="0"/>
          </a:p>
        </p:txBody>
      </p:sp>
      <p:pic>
        <p:nvPicPr>
          <p:cNvPr id="128" name="Google Shape;12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7944" y="1690688"/>
            <a:ext cx="903611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2;p7">
            <a:extLst>
              <a:ext uri="{FF2B5EF4-FFF2-40B4-BE49-F238E27FC236}">
                <a16:creationId xmlns:a16="http://schemas.microsoft.com/office/drawing/2014/main" id="{162C815D-D5F3-30D4-507D-1DCC879458E0}"/>
              </a:ext>
            </a:extLst>
          </p:cNvPr>
          <p:cNvSpPr txBox="1">
            <a:spLocks/>
          </p:cNvSpPr>
          <p:nvPr/>
        </p:nvSpPr>
        <p:spPr>
          <a:xfrm>
            <a:off x="3833249" y="6167758"/>
            <a:ext cx="4525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80000"/>
              </a:lnSpc>
              <a:buFont typeface="Arial"/>
              <a:buNone/>
            </a:pPr>
            <a:r>
              <a:rPr lang="en-US" sz="2000" dirty="0"/>
              <a:t>Fig: Architecture of the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1742" y="754348"/>
            <a:ext cx="11108515" cy="534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0A8E22-C812-9EE5-7A1A-35376500789A}"/>
              </a:ext>
            </a:extLst>
          </p:cNvPr>
          <p:cNvSpPr/>
          <p:nvPr/>
        </p:nvSpPr>
        <p:spPr>
          <a:xfrm>
            <a:off x="706357" y="754348"/>
            <a:ext cx="1798584" cy="42716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E8F52-A1C6-A998-1275-B89D663ABB10}"/>
              </a:ext>
            </a:extLst>
          </p:cNvPr>
          <p:cNvSpPr txBox="1"/>
          <p:nvPr/>
        </p:nvSpPr>
        <p:spPr>
          <a:xfrm>
            <a:off x="706357" y="292683"/>
            <a:ext cx="190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5710E-8B05-22DE-E957-43FADA101FCE}"/>
              </a:ext>
            </a:extLst>
          </p:cNvPr>
          <p:cNvSpPr/>
          <p:nvPr/>
        </p:nvSpPr>
        <p:spPr>
          <a:xfrm>
            <a:off x="2610329" y="985422"/>
            <a:ext cx="6776039" cy="93215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C6A5-ABF9-D272-4731-A22F5B63231B}"/>
              </a:ext>
            </a:extLst>
          </p:cNvPr>
          <p:cNvSpPr txBox="1"/>
          <p:nvPr/>
        </p:nvSpPr>
        <p:spPr>
          <a:xfrm>
            <a:off x="3740612" y="408220"/>
            <a:ext cx="5492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 and Forward Diffusion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AD60F-907B-C7BD-48CE-38B43605861E}"/>
              </a:ext>
            </a:extLst>
          </p:cNvPr>
          <p:cNvSpPr txBox="1"/>
          <p:nvPr/>
        </p:nvSpPr>
        <p:spPr>
          <a:xfrm>
            <a:off x="3845298" y="4942106"/>
            <a:ext cx="554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 U-Net and Reverse Diffusion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F9DC37-4AF7-3597-9139-BE429EE42D0F}"/>
              </a:ext>
            </a:extLst>
          </p:cNvPr>
          <p:cNvSpPr/>
          <p:nvPr/>
        </p:nvSpPr>
        <p:spPr>
          <a:xfrm>
            <a:off x="2610329" y="2064534"/>
            <a:ext cx="6776039" cy="2961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6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199" y="786132"/>
            <a:ext cx="11108515" cy="534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4C404-557F-F0FC-9962-1CC069B4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5" y="1034961"/>
            <a:ext cx="1580225" cy="1185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4F7914-85E9-E2A8-1DED-7DD5A99B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5" y="2992613"/>
            <a:ext cx="1580225" cy="1185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90EF20-453E-8F2C-FB37-888AAB564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595" y="1391793"/>
            <a:ext cx="471503" cy="4715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ABAA41-3123-27BC-9BB6-CE8E37119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596" y="3349445"/>
            <a:ext cx="471503" cy="471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BDFC1B-E320-C93C-24C1-1047C380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97" y="1387808"/>
            <a:ext cx="475488" cy="4754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DD8E01-3C44-0E01-C1C3-E12D4E8B6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597" y="3286134"/>
            <a:ext cx="475488" cy="475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B310D8-0EA6-C156-CD16-4677A087A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690" y="3360667"/>
            <a:ext cx="475488" cy="4754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2B4AB3-EE46-FE22-6D71-F13D93E4A5A7}"/>
              </a:ext>
            </a:extLst>
          </p:cNvPr>
          <p:cNvSpPr txBox="1"/>
          <p:nvPr/>
        </p:nvSpPr>
        <p:spPr>
          <a:xfrm>
            <a:off x="270457" y="170008"/>
            <a:ext cx="1903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Sleeping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X 512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684E79-48AF-7328-C148-E51F2D46BDFF}"/>
              </a:ext>
            </a:extLst>
          </p:cNvPr>
          <p:cNvSpPr txBox="1"/>
          <p:nvPr/>
        </p:nvSpPr>
        <p:spPr>
          <a:xfrm>
            <a:off x="9885237" y="5920563"/>
            <a:ext cx="216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= 001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= 002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FC021-A760-88F3-FC0E-605B6791315F}"/>
              </a:ext>
            </a:extLst>
          </p:cNvPr>
          <p:cNvSpPr txBox="1"/>
          <p:nvPr/>
        </p:nvSpPr>
        <p:spPr>
          <a:xfrm>
            <a:off x="2333078" y="16099"/>
            <a:ext cx="1903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X 64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times less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90C98DC-0D8E-DE48-F1ED-A9A7DDC2881F}"/>
              </a:ext>
            </a:extLst>
          </p:cNvPr>
          <p:cNvSpPr/>
          <p:nvPr/>
        </p:nvSpPr>
        <p:spPr>
          <a:xfrm>
            <a:off x="2940946" y="775669"/>
            <a:ext cx="371385" cy="616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CA0B3C-F534-F037-231F-14D7B2B30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788" y="128678"/>
            <a:ext cx="3385611" cy="43481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35C8CF-BCE2-3D30-C7C9-08705EF70835}"/>
              </a:ext>
            </a:extLst>
          </p:cNvPr>
          <p:cNvGrpSpPr/>
          <p:nvPr/>
        </p:nvGrpSpPr>
        <p:grpSpPr>
          <a:xfrm>
            <a:off x="7742055" y="111880"/>
            <a:ext cx="1019085" cy="751141"/>
            <a:chOff x="7471598" y="80096"/>
            <a:chExt cx="1019085" cy="75114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AE7266-D1AA-A7B5-8B81-7737A11A6167}"/>
                </a:ext>
              </a:extLst>
            </p:cNvPr>
            <p:cNvSpPr/>
            <p:nvPr/>
          </p:nvSpPr>
          <p:spPr>
            <a:xfrm>
              <a:off x="7526559" y="80096"/>
              <a:ext cx="422383" cy="434815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CF76E2-DFB2-30F2-3263-9A7255E025F5}"/>
                </a:ext>
              </a:extLst>
            </p:cNvPr>
            <p:cNvSpPr txBox="1"/>
            <p:nvPr/>
          </p:nvSpPr>
          <p:spPr>
            <a:xfrm>
              <a:off x="7471598" y="369572"/>
              <a:ext cx="1019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55A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Variance</a:t>
              </a:r>
              <a:r>
                <a:rPr lang="en-US" sz="2400" b="1" dirty="0">
                  <a:solidFill>
                    <a:srgbClr val="C55A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8F0723-08A8-B1B4-DAD6-E331BF96F29D}"/>
              </a:ext>
            </a:extLst>
          </p:cNvPr>
          <p:cNvGrpSpPr/>
          <p:nvPr/>
        </p:nvGrpSpPr>
        <p:grpSpPr>
          <a:xfrm>
            <a:off x="6606311" y="123078"/>
            <a:ext cx="1135744" cy="739944"/>
            <a:chOff x="6335854" y="91294"/>
            <a:chExt cx="1135744" cy="739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0F4AF7-E34D-29AE-B4E6-35DBAD967E38}"/>
                </a:ext>
              </a:extLst>
            </p:cNvPr>
            <p:cNvSpPr txBox="1"/>
            <p:nvPr/>
          </p:nvSpPr>
          <p:spPr>
            <a:xfrm>
              <a:off x="6546880" y="369573"/>
              <a:ext cx="713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C55A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Mean</a:t>
              </a:r>
              <a:r>
                <a:rPr lang="en-US" sz="2400" b="1" dirty="0">
                  <a:solidFill>
                    <a:srgbClr val="C55A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FA987A-990B-93C4-9701-B4D84A7AA717}"/>
                </a:ext>
              </a:extLst>
            </p:cNvPr>
            <p:cNvSpPr/>
            <p:nvPr/>
          </p:nvSpPr>
          <p:spPr>
            <a:xfrm>
              <a:off x="6335854" y="91294"/>
              <a:ext cx="1135744" cy="434815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8C8B836-29CE-2787-393C-D12F8E969403}"/>
              </a:ext>
            </a:extLst>
          </p:cNvPr>
          <p:cNvSpPr txBox="1"/>
          <p:nvPr/>
        </p:nvSpPr>
        <p:spPr>
          <a:xfrm>
            <a:off x="10613297" y="4562748"/>
            <a:ext cx="71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002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5D0F775C-6599-EBD9-9832-E86E5571C073}"/>
              </a:ext>
            </a:extLst>
          </p:cNvPr>
          <p:cNvSpPr/>
          <p:nvPr/>
        </p:nvSpPr>
        <p:spPr>
          <a:xfrm>
            <a:off x="6976251" y="797330"/>
            <a:ext cx="371385" cy="1185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71E68B2-F86D-B18C-D0A1-0A1BB780D80C}"/>
              </a:ext>
            </a:extLst>
          </p:cNvPr>
          <p:cNvSpPr/>
          <p:nvPr/>
        </p:nvSpPr>
        <p:spPr>
          <a:xfrm>
            <a:off x="7937994" y="797330"/>
            <a:ext cx="371385" cy="11851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 animBg="1"/>
      <p:bldP spid="41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4.3.	Algorithms / Methods / Theory</a:t>
            </a:r>
            <a:endParaRPr dirty="0"/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038" y="1396259"/>
            <a:ext cx="7286593" cy="47571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2;p7">
            <a:extLst>
              <a:ext uri="{FF2B5EF4-FFF2-40B4-BE49-F238E27FC236}">
                <a16:creationId xmlns:a16="http://schemas.microsoft.com/office/drawing/2014/main" id="{38F6D34C-9515-DECD-4702-62EED3BFD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7340" y="6153364"/>
            <a:ext cx="4525500" cy="46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Fig: U-Net Architecture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4.3.	Algorithms / Methods / Theory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Google Shape;141;p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r>
                  <a:rPr lang="en-US" dirty="0"/>
                  <a:t>Loss Function: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Mean Squared Error Loss given below:</a:t>
                </a:r>
              </a:p>
              <a:p>
                <a:pPr marL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1800" i="1" dirty="0">
                  <a:solidFill>
                    <a:srgbClr val="252525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𝐿𝐷𝑀</m:t>
                          </m:r>
                        </m:sub>
                      </m:sSub>
                      <m:r>
                        <a:rPr lang="en-US" i="1">
                          <a:solidFill>
                            <a:srgbClr val="25252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ℰ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),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𝒩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(0,1),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rgbClr val="25252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25252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))∥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252525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rgbClr val="252525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1" name="Google Shape;141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217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5. DATA COLLECTION</a:t>
            </a:r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584200" indent="-457200" algn="just">
              <a:lnSpc>
                <a:spcPct val="160000"/>
              </a:lnSpc>
              <a:spcBef>
                <a:spcPts val="0"/>
              </a:spcBef>
            </a:pPr>
            <a:r>
              <a:rPr lang="en-US" u="none" strike="noStrike" dirty="0"/>
              <a:t>Online Dataset: </a:t>
            </a:r>
            <a:r>
              <a:rPr lang="en-US" dirty="0"/>
              <a:t>Subsets of non-commercial datasets such as LAION, ImageNet image-text pairs datasets and various other datasets.</a:t>
            </a:r>
            <a:endParaRPr dirty="0"/>
          </a:p>
          <a:p>
            <a:pPr marR="584200" indent="-457200" algn="just">
              <a:lnSpc>
                <a:spcPct val="160000"/>
              </a:lnSpc>
              <a:spcBef>
                <a:spcPts val="0"/>
              </a:spcBef>
            </a:pPr>
            <a:r>
              <a:rPr lang="en-US" u="none" strike="noStrike" dirty="0"/>
              <a:t>Web Scraping: </a:t>
            </a:r>
            <a:r>
              <a:rPr lang="en-US" dirty="0"/>
              <a:t>Python web scraping scripts will crawl the web and look for image-text pairs.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6. TESTING AND VERIFICATION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552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Testing:</a:t>
            </a:r>
            <a:endParaRPr dirty="0"/>
          </a:p>
          <a:p>
            <a:pPr marL="1028700" lvl="1" indent="-59436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romanLcPeriod"/>
            </a:pPr>
            <a:r>
              <a:rPr lang="en-US" dirty="0"/>
              <a:t>Unit Testing</a:t>
            </a:r>
            <a:endParaRPr dirty="0"/>
          </a:p>
          <a:p>
            <a:pPr marL="1028700" lvl="1" indent="-59436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imes New Roman"/>
              <a:buAutoNum type="romanLcPeriod"/>
            </a:pPr>
            <a:r>
              <a:rPr lang="en-US" dirty="0"/>
              <a:t>Functional Testing</a:t>
            </a:r>
            <a:endParaRPr dirty="0"/>
          </a:p>
          <a:p>
            <a:pPr marL="1028700" lvl="1" indent="-59436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imes New Roman"/>
              <a:buAutoNum type="romanLcPeriod"/>
            </a:pPr>
            <a:r>
              <a:rPr lang="en-US" dirty="0"/>
              <a:t>System Testing</a:t>
            </a:r>
            <a:endParaRPr dirty="0"/>
          </a:p>
          <a:p>
            <a:pPr marL="228600" lvl="0" indent="-25527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Verification:</a:t>
            </a:r>
            <a:endParaRPr dirty="0"/>
          </a:p>
          <a:p>
            <a:pPr marL="1028700" lvl="1" indent="-59436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romanLcPeriod"/>
            </a:pPr>
            <a:r>
              <a:rPr lang="en-US" dirty="0"/>
              <a:t>Perceptual Metrics</a:t>
            </a:r>
            <a:endParaRPr dirty="0"/>
          </a:p>
          <a:p>
            <a:pPr marL="1028700" lvl="1" indent="-59436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romanLcPeriod"/>
            </a:pPr>
            <a:r>
              <a:rPr lang="en-US" dirty="0"/>
              <a:t>User Evaluation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7. EXPECTED OUTPUT</a:t>
            </a:r>
            <a:endParaRPr dirty="0"/>
          </a:p>
        </p:txBody>
      </p:sp>
      <p:pic>
        <p:nvPicPr>
          <p:cNvPr id="160" name="Google Shape;1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295" y="2580771"/>
            <a:ext cx="4795409" cy="35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14">
            <a:extLst>
              <a:ext uri="{FF2B5EF4-FFF2-40B4-BE49-F238E27FC236}">
                <a16:creationId xmlns:a16="http://schemas.microsoft.com/office/drawing/2014/main" id="{EF7943A4-AD15-098B-9110-DA4768CC8093}"/>
              </a:ext>
            </a:extLst>
          </p:cNvPr>
          <p:cNvSpPr txBox="1">
            <a:spLocks/>
          </p:cNvSpPr>
          <p:nvPr/>
        </p:nvSpPr>
        <p:spPr>
          <a:xfrm>
            <a:off x="3949700" y="1927082"/>
            <a:ext cx="4292600" cy="55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45720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r>
              <a:rPr lang="en-US" dirty="0"/>
              <a:t>Prompt: “Cat Sleeping”</a:t>
            </a:r>
          </a:p>
          <a:p>
            <a:pPr marL="2286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2286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sp>
        <p:nvSpPr>
          <p:cNvPr id="5" name="Google Shape;159;p14">
            <a:extLst>
              <a:ext uri="{FF2B5EF4-FFF2-40B4-BE49-F238E27FC236}">
                <a16:creationId xmlns:a16="http://schemas.microsoft.com/office/drawing/2014/main" id="{58C9E6D7-3E63-3402-57E3-ED31927719B3}"/>
              </a:ext>
            </a:extLst>
          </p:cNvPr>
          <p:cNvSpPr txBox="1">
            <a:spLocks/>
          </p:cNvSpPr>
          <p:nvPr/>
        </p:nvSpPr>
        <p:spPr>
          <a:xfrm>
            <a:off x="3949700" y="1927082"/>
            <a:ext cx="4292600" cy="55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45720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r>
              <a:rPr lang="en-US" dirty="0"/>
              <a:t>Prompt: “Baby Cat”</a:t>
            </a:r>
          </a:p>
          <a:p>
            <a:pPr marL="2286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2286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44FBD-914B-1113-DD5D-292266D94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46" y="2541396"/>
            <a:ext cx="3490706" cy="3951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8. GANTT CHART</a:t>
            </a:r>
            <a:endParaRPr/>
          </a:p>
        </p:txBody>
      </p:sp>
      <p:pic>
        <p:nvPicPr>
          <p:cNvPr id="166" name="Google Shape;166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74439" y="1484061"/>
            <a:ext cx="8443122" cy="44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3485075" y="6024575"/>
            <a:ext cx="5221850" cy="46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Fig: Gantt Chart of the Project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9.	REFERENCES</a:t>
            </a:r>
            <a:endParaRPr dirty="0"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1"/>
          </p:nvPr>
        </p:nvSpPr>
        <p:spPr>
          <a:xfrm>
            <a:off x="838200" y="1563687"/>
            <a:ext cx="10515600" cy="480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just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900" dirty="0"/>
              <a:t>[1] 	Robin </a:t>
            </a:r>
            <a:r>
              <a:rPr lang="en-US" sz="1900" dirty="0" err="1"/>
              <a:t>Rombach</a:t>
            </a:r>
            <a:r>
              <a:rPr lang="en-US" sz="1900" dirty="0"/>
              <a:t>, Andreas </a:t>
            </a:r>
            <a:r>
              <a:rPr lang="en-US" sz="1900" dirty="0" err="1"/>
              <a:t>Blattmann</a:t>
            </a:r>
            <a:r>
              <a:rPr lang="en-US" sz="1900" dirty="0"/>
              <a:t>, Dominik Lorenz, Patrick </a:t>
            </a:r>
            <a:r>
              <a:rPr lang="en-US" sz="1900" dirty="0" err="1"/>
              <a:t>Esser</a:t>
            </a:r>
            <a:r>
              <a:rPr lang="en-US" sz="1900" dirty="0"/>
              <a:t>, Bjorn </a:t>
            </a:r>
            <a:r>
              <a:rPr lang="en-US" sz="1900" dirty="0" err="1"/>
              <a:t>Ommer</a:t>
            </a:r>
            <a:r>
              <a:rPr lang="en-US" sz="1900" dirty="0"/>
              <a:t>, “High-Resolution Image Synthesis with Latent Diffusion Models”, </a:t>
            </a:r>
            <a:r>
              <a:rPr lang="en-US" sz="1900" i="1" dirty="0" err="1"/>
              <a:t>Arxiv</a:t>
            </a:r>
            <a:r>
              <a:rPr lang="en-US" sz="1900" dirty="0"/>
              <a:t>, Apr. 13, 2022. [Online]. Available:</a:t>
            </a:r>
            <a:r>
              <a:rPr lang="en-US" sz="1900" dirty="0">
                <a:uFill>
                  <a:noFill/>
                </a:uFill>
                <a:hlinkClick r:id="rId3"/>
              </a:rPr>
              <a:t> </a:t>
            </a:r>
            <a:r>
              <a:rPr lang="en-US" sz="1900" u="sng" dirty="0">
                <a:solidFill>
                  <a:schemeClr val="hlink"/>
                </a:solidFill>
                <a:hlinkClick r:id="rId3"/>
              </a:rPr>
              <a:t>https://arxiv.org/pdf/2112.10752.pdf</a:t>
            </a:r>
            <a:endParaRPr lang="en-US" sz="1900" u="sng" dirty="0">
              <a:solidFill>
                <a:schemeClr val="hlink"/>
              </a:solidFill>
            </a:endParaRPr>
          </a:p>
          <a:p>
            <a:pPr marL="457200" lvl="0" indent="-457200" algn="just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900" dirty="0"/>
              <a:t>[2]	Patrick </a:t>
            </a:r>
            <a:r>
              <a:rPr lang="en-US" sz="1900" dirty="0" err="1"/>
              <a:t>Esser</a:t>
            </a:r>
            <a:r>
              <a:rPr lang="en-US" sz="1900" dirty="0"/>
              <a:t>, Robin </a:t>
            </a:r>
            <a:r>
              <a:rPr lang="en-US" sz="1900" dirty="0" err="1"/>
              <a:t>Rombach</a:t>
            </a:r>
            <a:r>
              <a:rPr lang="en-US" sz="1900" dirty="0"/>
              <a:t>, Bjorn </a:t>
            </a:r>
            <a:r>
              <a:rPr lang="en-US" sz="1900" dirty="0" err="1"/>
              <a:t>Ommer</a:t>
            </a:r>
            <a:r>
              <a:rPr lang="en-US" sz="1900" dirty="0"/>
              <a:t>, “Taming Transformers for High-Resolution Image Synthesis” </a:t>
            </a:r>
            <a:r>
              <a:rPr lang="en-US" sz="1900" i="1" dirty="0" err="1"/>
              <a:t>Arxiv</a:t>
            </a:r>
            <a:r>
              <a:rPr lang="en-US" sz="1900" dirty="0"/>
              <a:t>, Dec. 16, 2020. [Online]. Available:</a:t>
            </a:r>
            <a:r>
              <a:rPr lang="en-US" sz="1900" dirty="0">
                <a:uFill>
                  <a:noFill/>
                </a:uFill>
                <a:hlinkClick r:id="rId4"/>
              </a:rPr>
              <a:t> </a:t>
            </a:r>
            <a:r>
              <a:rPr lang="en-US" sz="19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r>
              <a:rPr lang="en-US" sz="1900" dirty="0"/>
              <a:t> </a:t>
            </a:r>
          </a:p>
          <a:p>
            <a:pPr marL="457200" lvl="0" indent="-457200" algn="just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900" dirty="0"/>
              <a:t>[3]	Jonathan Ho, Ajay Jain and Pieter </a:t>
            </a:r>
            <a:r>
              <a:rPr lang="en-US" sz="1900" dirty="0" err="1"/>
              <a:t>Abbeel</a:t>
            </a:r>
            <a:r>
              <a:rPr lang="en-US" sz="1900" dirty="0"/>
              <a:t>, “Denoising Diffusion Probabilistic Models”, </a:t>
            </a:r>
            <a:r>
              <a:rPr lang="en-US" sz="1900" i="1" dirty="0" err="1"/>
              <a:t>Arxiv</a:t>
            </a:r>
            <a:r>
              <a:rPr lang="en-US" sz="1900" dirty="0"/>
              <a:t>, Dec. 16, 2020. [Online]. Available:</a:t>
            </a:r>
            <a:r>
              <a:rPr lang="en-US" sz="1900" dirty="0">
                <a:uFill>
                  <a:noFill/>
                </a:uFill>
                <a:hlinkClick r:id="rId4"/>
              </a:rPr>
              <a:t> </a:t>
            </a:r>
            <a:r>
              <a:rPr lang="en-US" sz="19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endParaRPr sz="1900" u="sng" dirty="0">
              <a:solidFill>
                <a:schemeClr val="hlink"/>
              </a:solidFill>
            </a:endParaRPr>
          </a:p>
          <a:p>
            <a:pPr marL="457200" lvl="0" indent="-457200" algn="just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900" dirty="0"/>
              <a:t>[4]	Olaf </a:t>
            </a:r>
            <a:r>
              <a:rPr lang="en-US" sz="1900" dirty="0" err="1"/>
              <a:t>Ronneberger</a:t>
            </a:r>
            <a:r>
              <a:rPr lang="en-US" sz="1900" dirty="0"/>
              <a:t>, Philipp Fischer and Thomas </a:t>
            </a:r>
            <a:r>
              <a:rPr lang="en-US" sz="1900" dirty="0" err="1"/>
              <a:t>Brox</a:t>
            </a:r>
            <a:r>
              <a:rPr lang="en-US" sz="1900" dirty="0"/>
              <a:t>, “U-Net: Convolutional Networks for Biomedical Image Segmentation”, </a:t>
            </a:r>
            <a:r>
              <a:rPr lang="en-US" sz="1900" i="1" dirty="0" err="1"/>
              <a:t>Arxiv</a:t>
            </a:r>
            <a:r>
              <a:rPr lang="en-US" sz="1900" dirty="0"/>
              <a:t>,</a:t>
            </a:r>
            <a:r>
              <a:rPr lang="en-US" sz="1900" dirty="0">
                <a:highlight>
                  <a:srgbClr val="FFFFFF"/>
                </a:highlight>
              </a:rPr>
              <a:t> May</a:t>
            </a:r>
            <a:r>
              <a:rPr lang="en-US" sz="1900" dirty="0"/>
              <a:t>. 18, 2015. [Online]. Available:</a:t>
            </a:r>
            <a:r>
              <a:rPr lang="en-US" sz="1900" dirty="0">
                <a:uFill>
                  <a:noFill/>
                </a:uFill>
                <a:hlinkClick r:id="rId5"/>
              </a:rPr>
              <a:t> </a:t>
            </a:r>
            <a:r>
              <a:rPr lang="en-US" sz="1900" u="sng" dirty="0">
                <a:solidFill>
                  <a:schemeClr val="hlink"/>
                </a:solidFill>
                <a:hlinkClick r:id="rId5"/>
              </a:rPr>
              <a:t>https://arxiv.org/pdf/1505.04597.pdf</a:t>
            </a:r>
            <a:endParaRPr sz="1900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1. INTRODUCTION</a:t>
            </a:r>
            <a:endParaRPr dirty="0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Generative AI is subfield of AI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Generates new data such as images, texts, videos, audios, etc.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One example of Generative AI is Latent Diffusion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Latent Diffusion generate images given text prompts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Our text-to-image generation model is based on Latent Diffusion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7317A-1663-CA9E-D14C-60B6EE54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93230"/>
            <a:ext cx="10401300" cy="667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B771F-232E-B434-A17B-DE725F81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73" y="608409"/>
            <a:ext cx="11869054" cy="5641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126A6-1F69-8ED7-773E-BE1497DBF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" t="6048" r="766" b="5063"/>
          <a:stretch/>
        </p:blipFill>
        <p:spPr>
          <a:xfrm>
            <a:off x="819150" y="260909"/>
            <a:ext cx="10553700" cy="633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 PROBLEM DEFINITION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 scarcity can be solved through Generative AI.</a:t>
            </a:r>
            <a:endParaRPr dirty="0"/>
          </a:p>
          <a:p>
            <a:pPr marL="228600" lvl="0" indent="-22860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Text-to-image model enhances understanding and communication visually.</a:t>
            </a:r>
            <a:endParaRPr dirty="0"/>
          </a:p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Idea can be represented quickly through the model without technical expertise.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E83E7-D165-8117-ED24-52FC683B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650"/>
            <a:ext cx="10325100" cy="661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2436A-3087-4923-44E4-25E0D30A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20650"/>
            <a:ext cx="10515601" cy="6575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A3D48-85A4-0AFA-21E2-1DA90F82F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15"/>
          <a:stretch/>
        </p:blipFill>
        <p:spPr>
          <a:xfrm>
            <a:off x="838198" y="120650"/>
            <a:ext cx="10515600" cy="6521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EC0C6-9444-DF17-C097-3E7B37465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"/>
          <a:stretch/>
        </p:blipFill>
        <p:spPr>
          <a:xfrm>
            <a:off x="838196" y="120651"/>
            <a:ext cx="10083804" cy="661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3. OBJECTIVE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transform textual descriptions into visually appealing images.</a:t>
            </a:r>
            <a:endParaRPr dirty="0"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ensure the generated images are coherent and contextually accurate.</a:t>
            </a:r>
            <a:endParaRPr dirty="0"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provide a user-friendly interface for users to input text and retrieve generated images.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 RESEARCH METHODOLOGY</a:t>
            </a:r>
            <a:endParaRPr dirty="0"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4.1.	Literature Review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4.2.	The Framework Of The Model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4.3.	Algorithms / Methods / Theory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4.1.	Literature Review</a:t>
            </a:r>
            <a:endParaRPr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Denoising Diffusion Probabilistic Model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Proposed diffusion probabilistic models.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Discovered connection between diffusion probabilistic models and denoising score matching.</a:t>
            </a:r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66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4.1.	Literature Review</a:t>
            </a:r>
            <a:endParaRPr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Taming Transformers for High-Resolution Image Synthesis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Demonstrated the combination of CNNs and transformers.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Produced highly synthesized images outperforming state-of-the-art convolutional approaches.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54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4.1.	Literature Review</a:t>
            </a:r>
            <a:endParaRPr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High-Resolution Image Synthesis with Latent Diffusion Models 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Presented the concept of latent space using pre-trained autoencoders.</a:t>
            </a:r>
          </a:p>
          <a:p>
            <a:pPr marL="1333500" indent="-342900">
              <a:lnSpc>
                <a:spcPct val="15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Introduced cross-attention conditioning for high resolution synthesis.</a:t>
            </a:r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52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4.2.	The Framework Of The Model</a:t>
            </a:r>
            <a:endParaRPr dirty="0"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62" y="115375"/>
            <a:ext cx="2354675" cy="6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3833249" y="6389700"/>
            <a:ext cx="4525500" cy="46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Fig: Framework of the Model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629</Words>
  <Application>Microsoft Office PowerPoint</Application>
  <PresentationFormat>Widescreen</PresentationFormat>
  <Paragraphs>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Times New Roman</vt:lpstr>
      <vt:lpstr>Office Theme</vt:lpstr>
      <vt:lpstr>PROPOSAL DEFENSE “Text-to-image Generation”</vt:lpstr>
      <vt:lpstr>1. INTRODUCTION</vt:lpstr>
      <vt:lpstr>2. PROBLEM DEFINITION</vt:lpstr>
      <vt:lpstr>3. OBJECTIVE</vt:lpstr>
      <vt:lpstr>4. RESEARCH METHODOLOGY</vt:lpstr>
      <vt:lpstr>4.1. Literature Review</vt:lpstr>
      <vt:lpstr>4.1. Literature Review</vt:lpstr>
      <vt:lpstr>4.1. Literature Review</vt:lpstr>
      <vt:lpstr>4.2. The Framework Of The Model</vt:lpstr>
      <vt:lpstr>4.3. Algorithms / Methods / Theory</vt:lpstr>
      <vt:lpstr>PowerPoint Presentation</vt:lpstr>
      <vt:lpstr>PowerPoint Presentation</vt:lpstr>
      <vt:lpstr>4.3. Algorithms / Methods / Theory</vt:lpstr>
      <vt:lpstr>4.3. Algorithms / Methods / Theory</vt:lpstr>
      <vt:lpstr>5. DATA COLLECTION</vt:lpstr>
      <vt:lpstr>6. TESTING AND VERIFICATION</vt:lpstr>
      <vt:lpstr>7. EXPECTED OUTPUT</vt:lpstr>
      <vt:lpstr>8. GANTT CHART</vt:lpstr>
      <vt:lpstr>9.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DEFENSE “Text-to-image Generation”</dc:title>
  <dc:creator>norden ghising</dc:creator>
  <cp:lastModifiedBy>norden ghising</cp:lastModifiedBy>
  <cp:revision>79</cp:revision>
  <dcterms:created xsi:type="dcterms:W3CDTF">2023-10-11T09:37:47Z</dcterms:created>
  <dcterms:modified xsi:type="dcterms:W3CDTF">2023-11-08T14:44:50Z</dcterms:modified>
</cp:coreProperties>
</file>